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08A64"/>
    <a:srgbClr val="3D1E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>
        <p:scale>
          <a:sx n="15" d="100"/>
          <a:sy n="15" d="100"/>
        </p:scale>
        <p:origin x="2280" y="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6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Planilha1!$A$2:$A$5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Planilha1!$B$2:$B$5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37-4FC6-B03B-B26A136585EB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Planilha1!$A$2:$A$5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Planilha1!$C$2:$C$5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37-4FC6-B03B-B26A136585EB}"/>
            </c:ext>
          </c:extLst>
        </c:ser>
        <c:ser>
          <c:idx val="2"/>
          <c:order val="2"/>
          <c:tx>
            <c:strRef>
              <c:f>Planilha1!$D$1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6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Planilha1!$A$2:$A$5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Planilha1!$D$2:$D$5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37-4FC6-B03B-B26A136585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30172415"/>
        <c:axId val="2030167839"/>
      </c:barChart>
      <c:catAx>
        <c:axId val="2030172415"/>
        <c:scaling>
          <c:orientation val="minMax"/>
        </c:scaling>
        <c:delete val="0"/>
        <c:axPos val="b"/>
        <c:title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35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030167839"/>
        <c:crosses val="autoZero"/>
        <c:auto val="1"/>
        <c:lblAlgn val="ctr"/>
        <c:lblOffset val="100"/>
        <c:noMultiLvlLbl val="0"/>
      </c:catAx>
      <c:valAx>
        <c:axId val="2030167839"/>
        <c:scaling>
          <c:orientation val="minMax"/>
        </c:scaling>
        <c:delete val="0"/>
        <c:axPos val="l"/>
        <c:title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35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>
                <a:lumMod val="50000"/>
                <a:lumOff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0301724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5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246F3-8EF0-43D1-BDC0-64437AFA0728}" type="datetimeFigureOut">
              <a:rPr lang="pt-BR" smtClean="0"/>
              <a:t>08/08/2024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11678-4B3C-4B8C-BC03-0021A56B03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4909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246F3-8EF0-43D1-BDC0-64437AFA0728}" type="datetimeFigureOut">
              <a:rPr lang="pt-BR" smtClean="0"/>
              <a:t>08/08/2024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11678-4B3C-4B8C-BC03-0021A56B03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5540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246F3-8EF0-43D1-BDC0-64437AFA0728}" type="datetimeFigureOut">
              <a:rPr lang="pt-BR" smtClean="0"/>
              <a:t>08/08/2024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11678-4B3C-4B8C-BC03-0021A56B03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222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246F3-8EF0-43D1-BDC0-64437AFA0728}" type="datetimeFigureOut">
              <a:rPr lang="pt-BR" smtClean="0"/>
              <a:t>08/08/2024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11678-4B3C-4B8C-BC03-0021A56B03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389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246F3-8EF0-43D1-BDC0-64437AFA0728}" type="datetimeFigureOut">
              <a:rPr lang="pt-BR" smtClean="0"/>
              <a:t>08/08/2024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11678-4B3C-4B8C-BC03-0021A56B03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0732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246F3-8EF0-43D1-BDC0-64437AFA0728}" type="datetimeFigureOut">
              <a:rPr lang="pt-BR" smtClean="0"/>
              <a:t>08/08/2024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11678-4B3C-4B8C-BC03-0021A56B03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1588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246F3-8EF0-43D1-BDC0-64437AFA0728}" type="datetimeFigureOut">
              <a:rPr lang="pt-BR" smtClean="0"/>
              <a:t>08/08/2024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11678-4B3C-4B8C-BC03-0021A56B03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7127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246F3-8EF0-43D1-BDC0-64437AFA0728}" type="datetimeFigureOut">
              <a:rPr lang="pt-BR" smtClean="0"/>
              <a:t>08/08/2024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11678-4B3C-4B8C-BC03-0021A56B03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8124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246F3-8EF0-43D1-BDC0-64437AFA0728}" type="datetimeFigureOut">
              <a:rPr lang="pt-BR" smtClean="0"/>
              <a:t>08/08/2024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11678-4B3C-4B8C-BC03-0021A56B03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8046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246F3-8EF0-43D1-BDC0-64437AFA0728}" type="datetimeFigureOut">
              <a:rPr lang="pt-BR" smtClean="0"/>
              <a:t>08/08/2024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11678-4B3C-4B8C-BC03-0021A56B03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4319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246F3-8EF0-43D1-BDC0-64437AFA0728}" type="datetimeFigureOut">
              <a:rPr lang="pt-BR" smtClean="0"/>
              <a:t>08/08/2024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11678-4B3C-4B8C-BC03-0021A56B03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8726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246F3-8EF0-43D1-BDC0-64437AFA0728}" type="datetimeFigureOut">
              <a:rPr lang="pt-BR" smtClean="0"/>
              <a:t>08/08/2024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11678-4B3C-4B8C-BC03-0021A56B03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8873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847649A-8432-3790-7336-1753CB889F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045"/>
            <a:ext cx="32399288" cy="6498145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98090C7F-EFEF-7843-B799-3E524732D9D2}"/>
              </a:ext>
            </a:extLst>
          </p:cNvPr>
          <p:cNvSpPr/>
          <p:nvPr/>
        </p:nvSpPr>
        <p:spPr>
          <a:xfrm>
            <a:off x="1350158" y="7568351"/>
            <a:ext cx="29625142" cy="1968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0" b="1" dirty="0">
                <a:solidFill>
                  <a:srgbClr val="A08A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</a:p>
        </p:txBody>
      </p:sp>
      <p:sp>
        <p:nvSpPr>
          <p:cNvPr id="6" name="Shape 91">
            <a:extLst>
              <a:ext uri="{FF2B5EF4-FFF2-40B4-BE49-F238E27FC236}">
                <a16:creationId xmlns:a16="http://schemas.microsoft.com/office/drawing/2014/main" id="{3B4AC126-FC76-6F46-6F92-78E634966F51}"/>
              </a:ext>
            </a:extLst>
          </p:cNvPr>
          <p:cNvSpPr txBox="1"/>
          <p:nvPr/>
        </p:nvSpPr>
        <p:spPr>
          <a:xfrm>
            <a:off x="23980701" y="9906994"/>
            <a:ext cx="7470159" cy="158338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spcBef>
                <a:spcPts val="600"/>
              </a:spcBef>
              <a:buClr>
                <a:schemeClr val="dk1"/>
              </a:buClr>
              <a:buSzPct val="25000"/>
            </a:pPr>
            <a:r>
              <a:rPr lang="en-US" sz="4000" b="1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Autor(es</a:t>
            </a:r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4000" b="1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:</a:t>
            </a:r>
            <a:r>
              <a:rPr lang="en-US" sz="4000" b="1" i="0" u="none" strike="noStrike" cap="none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</a:p>
          <a:p>
            <a:pPr lvl="0" algn="r">
              <a:spcBef>
                <a:spcPts val="600"/>
              </a:spcBef>
              <a:buClr>
                <a:schemeClr val="dk1"/>
              </a:buClr>
              <a:buSzPct val="25000"/>
            </a:pPr>
            <a:r>
              <a:rPr lang="en-US" sz="4000" b="1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(</a:t>
            </a:r>
            <a:r>
              <a:rPr lang="en-US" sz="4000" b="1" i="0" u="none" strike="noStrike" cap="non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Curso</a:t>
            </a:r>
            <a:r>
              <a:rPr lang="en-US" sz="4000" b="1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, </a:t>
            </a:r>
            <a:r>
              <a:rPr lang="en-US" sz="4000" b="1" i="0" u="none" strike="noStrike" cap="non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vínculo</a:t>
            </a:r>
            <a:r>
              <a:rPr lang="en-US" sz="4000" b="1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00" b="1" i="0" u="none" strike="noStrike" cap="non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institucional</a:t>
            </a:r>
            <a:r>
              <a:rPr lang="en-US" sz="4000" b="1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) </a:t>
            </a:r>
            <a:endParaRPr 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102">
            <a:extLst>
              <a:ext uri="{FF2B5EF4-FFF2-40B4-BE49-F238E27FC236}">
                <a16:creationId xmlns:a16="http://schemas.microsoft.com/office/drawing/2014/main" id="{699A2387-A08D-1D8C-A1EF-36298169BB92}"/>
              </a:ext>
            </a:extLst>
          </p:cNvPr>
          <p:cNvSpPr txBox="1"/>
          <p:nvPr/>
        </p:nvSpPr>
        <p:spPr>
          <a:xfrm>
            <a:off x="1132831" y="27174254"/>
            <a:ext cx="14681228" cy="3322362"/>
          </a:xfrm>
          <a:prstGeom prst="rect">
            <a:avLst/>
          </a:prstGeom>
          <a:noFill/>
          <a:ln>
            <a:noFill/>
          </a:ln>
        </p:spPr>
        <p:txBody>
          <a:bodyPr lIns="91375" tIns="45675" rIns="91375" bIns="45675" anchor="t" anchorCtr="0">
            <a:noAutofit/>
          </a:bodyPr>
          <a:lstStyle/>
          <a:p>
            <a:pPr algn="just"/>
            <a:r>
              <a:rPr lang="pt-BR" sz="4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resultados obtidos devem ser apresentados de forma sucinta. Tabelas e gráficos devem seguir os mesmos critérios das figuras, centralizados na página com legendas seguindo a numeração em ordem crescente.</a:t>
            </a:r>
            <a:endParaRPr lang="pt-BR" sz="4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106">
            <a:extLst>
              <a:ext uri="{FF2B5EF4-FFF2-40B4-BE49-F238E27FC236}">
                <a16:creationId xmlns:a16="http://schemas.microsoft.com/office/drawing/2014/main" id="{CBDFE260-D94A-DAA5-FCF4-BABF60EEB6EF}"/>
              </a:ext>
            </a:extLst>
          </p:cNvPr>
          <p:cNvSpPr/>
          <p:nvPr/>
        </p:nvSpPr>
        <p:spPr>
          <a:xfrm>
            <a:off x="988129" y="25380900"/>
            <a:ext cx="14760000" cy="1080000"/>
          </a:xfrm>
          <a:prstGeom prst="rect">
            <a:avLst/>
          </a:prstGeom>
          <a:solidFill>
            <a:srgbClr val="A08A64"/>
          </a:solidFill>
          <a:ln w="25400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-US" sz="50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RESULTADOS E DISCUSSÃO</a:t>
            </a:r>
          </a:p>
        </p:txBody>
      </p:sp>
      <p:sp>
        <p:nvSpPr>
          <p:cNvPr id="12" name="Shape 111">
            <a:extLst>
              <a:ext uri="{FF2B5EF4-FFF2-40B4-BE49-F238E27FC236}">
                <a16:creationId xmlns:a16="http://schemas.microsoft.com/office/drawing/2014/main" id="{1554E0EA-EA8F-8E56-467C-6C4D1361BA4E}"/>
              </a:ext>
            </a:extLst>
          </p:cNvPr>
          <p:cNvSpPr txBox="1"/>
          <p:nvPr/>
        </p:nvSpPr>
        <p:spPr>
          <a:xfrm>
            <a:off x="16690859" y="30909447"/>
            <a:ext cx="14852907" cy="3751438"/>
          </a:xfrm>
          <a:prstGeom prst="rect">
            <a:avLst/>
          </a:prstGeom>
          <a:noFill/>
          <a:ln>
            <a:noFill/>
          </a:ln>
        </p:spPr>
        <p:txBody>
          <a:bodyPr lIns="431800" tIns="215875" rIns="431800" bIns="215875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en-US" sz="3600" b="0" i="0" u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SEGUIR AS NORMAS DA ABNT 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endParaRPr lang="en-US" sz="3600" b="0" i="0" u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571500" marR="0" lvl="0" indent="-571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3600" b="0" i="0" u="non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Exemplo</a:t>
            </a:r>
            <a:r>
              <a:rPr lang="en-US" sz="3600" b="0" i="0" u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: SOBRENOME, A. </a:t>
            </a:r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al. Nome </a:t>
            </a:r>
            <a:r>
              <a:rPr lang="en-US" sz="3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revista</a:t>
            </a:r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Ano de </a:t>
            </a:r>
            <a:r>
              <a:rPr lang="en-US" sz="3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publicação</a:t>
            </a:r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3600" b="0" i="0" u="non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Tamanho</a:t>
            </a:r>
            <a:r>
              <a:rPr lang="en-US" sz="3600" b="0" i="0" u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da </a:t>
            </a:r>
            <a:r>
              <a:rPr lang="en-US" sz="3600" b="0" i="0" u="non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letra</a:t>
            </a:r>
            <a:r>
              <a:rPr lang="en-US" sz="3600" b="0" i="0" u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600" b="0" i="0" u="non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mínimo</a:t>
            </a:r>
            <a:r>
              <a:rPr lang="en-US" sz="3600" b="0" i="0" u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de </a:t>
            </a:r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36 </a:t>
            </a:r>
            <a:r>
              <a:rPr lang="en-US" sz="3600" b="0" i="0" u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</a:p>
          <a:p>
            <a:pPr marL="571500" marR="0" lvl="0" indent="-571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</a:t>
            </a:r>
            <a:r>
              <a:rPr lang="en-US" sz="3600" b="0" i="0" u="non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mente</a:t>
            </a:r>
            <a:r>
              <a:rPr lang="en-US" sz="3600" b="0" i="0" u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as que </a:t>
            </a:r>
            <a:r>
              <a:rPr lang="en-US" sz="3600" b="0" i="0" u="non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aparecerem</a:t>
            </a:r>
            <a:r>
              <a:rPr lang="en-US" sz="3600" b="0" i="0" u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no </a:t>
            </a:r>
            <a:r>
              <a:rPr lang="en-US" sz="3600" b="0" i="0" u="non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texto</a:t>
            </a:r>
            <a:r>
              <a:rPr lang="en-US" sz="3600" b="0" i="0" u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do </a:t>
            </a:r>
            <a:r>
              <a:rPr lang="en-US" sz="3600" b="0" i="0" u="non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pôster</a:t>
            </a:r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3600" b="0" i="0" u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14" name="Shape 117">
            <a:extLst>
              <a:ext uri="{FF2B5EF4-FFF2-40B4-BE49-F238E27FC236}">
                <a16:creationId xmlns:a16="http://schemas.microsoft.com/office/drawing/2014/main" id="{B7DBCCAA-2494-167B-6258-D013451EA657}"/>
              </a:ext>
            </a:extLst>
          </p:cNvPr>
          <p:cNvSpPr txBox="1"/>
          <p:nvPr/>
        </p:nvSpPr>
        <p:spPr>
          <a:xfrm>
            <a:off x="855521" y="30496616"/>
            <a:ext cx="14728925" cy="7816241"/>
          </a:xfrm>
          <a:prstGeom prst="rect">
            <a:avLst/>
          </a:prstGeom>
          <a:noFill/>
          <a:ln>
            <a:noFill/>
          </a:ln>
        </p:spPr>
        <p:txBody>
          <a:bodyPr lIns="431800" tIns="215875" rIns="431800" bIns="21587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3600" b="1" i="0" u="non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Figura</a:t>
            </a:r>
            <a:r>
              <a:rPr lang="en-US" sz="3600" b="1" i="0" u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1:</a:t>
            </a:r>
            <a:r>
              <a:rPr lang="en-US" sz="3600" b="0" i="0" u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600" b="0" i="0" u="non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Gráfico</a:t>
            </a:r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600" b="0" i="0" u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15" name="Shape 120">
            <a:extLst>
              <a:ext uri="{FF2B5EF4-FFF2-40B4-BE49-F238E27FC236}">
                <a16:creationId xmlns:a16="http://schemas.microsoft.com/office/drawing/2014/main" id="{9CB2B78A-6EDB-26FC-85A1-489440D76920}"/>
              </a:ext>
            </a:extLst>
          </p:cNvPr>
          <p:cNvSpPr/>
          <p:nvPr/>
        </p:nvSpPr>
        <p:spPr>
          <a:xfrm>
            <a:off x="988129" y="13011015"/>
            <a:ext cx="14760000" cy="1080000"/>
          </a:xfrm>
          <a:prstGeom prst="rect">
            <a:avLst/>
          </a:prstGeom>
          <a:solidFill>
            <a:srgbClr val="A08A64"/>
          </a:solidFill>
          <a:ln w="25400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-US" sz="50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INTRODUÇÃO</a:t>
            </a:r>
          </a:p>
        </p:txBody>
      </p:sp>
      <p:sp>
        <p:nvSpPr>
          <p:cNvPr id="16" name="Shape 107">
            <a:extLst>
              <a:ext uri="{FF2B5EF4-FFF2-40B4-BE49-F238E27FC236}">
                <a16:creationId xmlns:a16="http://schemas.microsoft.com/office/drawing/2014/main" id="{F589FBDA-5531-9132-98F7-4C82EE20A714}"/>
              </a:ext>
            </a:extLst>
          </p:cNvPr>
          <p:cNvSpPr/>
          <p:nvPr/>
        </p:nvSpPr>
        <p:spPr>
          <a:xfrm>
            <a:off x="988129" y="19080003"/>
            <a:ext cx="14760000" cy="1080000"/>
          </a:xfrm>
          <a:prstGeom prst="rect">
            <a:avLst/>
          </a:prstGeom>
          <a:solidFill>
            <a:srgbClr val="A08A64"/>
          </a:solidFill>
          <a:ln w="25400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-US" sz="5000" b="1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METODOLOGIA</a:t>
            </a:r>
          </a:p>
        </p:txBody>
      </p:sp>
      <p:sp>
        <p:nvSpPr>
          <p:cNvPr id="17" name="Shape 107">
            <a:extLst>
              <a:ext uri="{FF2B5EF4-FFF2-40B4-BE49-F238E27FC236}">
                <a16:creationId xmlns:a16="http://schemas.microsoft.com/office/drawing/2014/main" id="{262DDEF2-26C7-6F18-6CC1-91485023F9D9}"/>
              </a:ext>
            </a:extLst>
          </p:cNvPr>
          <p:cNvSpPr/>
          <p:nvPr/>
        </p:nvSpPr>
        <p:spPr>
          <a:xfrm>
            <a:off x="16645780" y="20900351"/>
            <a:ext cx="14760000" cy="1080000"/>
          </a:xfrm>
          <a:prstGeom prst="rect">
            <a:avLst/>
          </a:prstGeom>
          <a:solidFill>
            <a:srgbClr val="A08A64"/>
          </a:solidFill>
          <a:ln w="25400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-US" sz="50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CONCLUSÕES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C24D437B-088D-1A0B-4BCC-430E1EF8121D}"/>
              </a:ext>
            </a:extLst>
          </p:cNvPr>
          <p:cNvSpPr txBox="1"/>
          <p:nvPr/>
        </p:nvSpPr>
        <p:spPr>
          <a:xfrm>
            <a:off x="16738556" y="22658212"/>
            <a:ext cx="147123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conclusão deve conter uma breve análise dos resultados obtidos. Comentar também as perspectivas futuras do trabalho.</a:t>
            </a:r>
          </a:p>
        </p:txBody>
      </p:sp>
      <p:sp>
        <p:nvSpPr>
          <p:cNvPr id="21" name="Shape 102">
            <a:extLst>
              <a:ext uri="{FF2B5EF4-FFF2-40B4-BE49-F238E27FC236}">
                <a16:creationId xmlns:a16="http://schemas.microsoft.com/office/drawing/2014/main" id="{1D4C995C-0A42-35C1-6963-35241C26AD8F}"/>
              </a:ext>
            </a:extLst>
          </p:cNvPr>
          <p:cNvSpPr txBox="1"/>
          <p:nvPr/>
        </p:nvSpPr>
        <p:spPr>
          <a:xfrm>
            <a:off x="16738557" y="12879997"/>
            <a:ext cx="14712303" cy="4689367"/>
          </a:xfrm>
          <a:prstGeom prst="rect">
            <a:avLst/>
          </a:prstGeom>
          <a:noFill/>
          <a:ln>
            <a:noFill/>
          </a:ln>
        </p:spPr>
        <p:txBody>
          <a:bodyPr lIns="91375" tIns="45675" rIns="91375" bIns="45675" anchor="t" anchorCtr="0">
            <a:noAutofit/>
          </a:bodyPr>
          <a:lstStyle/>
          <a:p>
            <a:pPr algn="just"/>
            <a:r>
              <a:rPr lang="pt-BR" sz="4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figuras devem ser numeradas e com legendas explicativas.</a:t>
            </a:r>
          </a:p>
          <a:p>
            <a:pPr algn="just"/>
            <a:endParaRPr lang="pt-BR" sz="4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4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discussão deve ser apresentada de forma sucinta, com a interpretação dos principais achados tendo em vista o conhecimento da literatura.</a:t>
            </a:r>
            <a:endParaRPr lang="pt-BR" sz="4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110">
            <a:extLst>
              <a:ext uri="{FF2B5EF4-FFF2-40B4-BE49-F238E27FC236}">
                <a16:creationId xmlns:a16="http://schemas.microsoft.com/office/drawing/2014/main" id="{13B19A7E-33D8-6EDD-0D01-E5F2DC16DD8F}"/>
              </a:ext>
            </a:extLst>
          </p:cNvPr>
          <p:cNvSpPr/>
          <p:nvPr/>
        </p:nvSpPr>
        <p:spPr>
          <a:xfrm>
            <a:off x="16645780" y="36392384"/>
            <a:ext cx="14760000" cy="1080000"/>
          </a:xfrm>
          <a:prstGeom prst="rect">
            <a:avLst/>
          </a:prstGeom>
          <a:solidFill>
            <a:srgbClr val="A08A64"/>
          </a:solidFill>
          <a:ln w="25400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-US" sz="50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AGRADECIMENTOS (OPCIONAL)</a:t>
            </a:r>
            <a:endParaRPr lang="en-US" sz="5000" b="1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FBA5F046-BCFA-B33F-8293-09017001A651}"/>
              </a:ext>
            </a:extLst>
          </p:cNvPr>
          <p:cNvSpPr txBox="1"/>
          <p:nvPr/>
        </p:nvSpPr>
        <p:spPr>
          <a:xfrm>
            <a:off x="16690860" y="38152079"/>
            <a:ext cx="14760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Apoio institucional, Agências de Fomento / Financiamento, Bolsas</a:t>
            </a:r>
          </a:p>
        </p:txBody>
      </p:sp>
      <p:graphicFrame>
        <p:nvGraphicFramePr>
          <p:cNvPr id="25" name="Gráfico 24">
            <a:extLst>
              <a:ext uri="{FF2B5EF4-FFF2-40B4-BE49-F238E27FC236}">
                <a16:creationId xmlns:a16="http://schemas.microsoft.com/office/drawing/2014/main" id="{4099FDD3-A85A-70A7-DD4D-5EE3207455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0652621"/>
              </p:ext>
            </p:extLst>
          </p:nvPr>
        </p:nvGraphicFramePr>
        <p:xfrm>
          <a:off x="1458918" y="33076812"/>
          <a:ext cx="13739649" cy="7787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Shape 102">
            <a:extLst>
              <a:ext uri="{FF2B5EF4-FFF2-40B4-BE49-F238E27FC236}">
                <a16:creationId xmlns:a16="http://schemas.microsoft.com/office/drawing/2014/main" id="{BE6ACCDA-604C-0D43-4C35-F14E5112B405}"/>
              </a:ext>
            </a:extLst>
          </p:cNvPr>
          <p:cNvSpPr txBox="1"/>
          <p:nvPr/>
        </p:nvSpPr>
        <p:spPr>
          <a:xfrm>
            <a:off x="988129" y="15019102"/>
            <a:ext cx="14681228" cy="3728547"/>
          </a:xfrm>
          <a:prstGeom prst="rect">
            <a:avLst/>
          </a:prstGeom>
          <a:noFill/>
          <a:ln>
            <a:noFill/>
          </a:ln>
        </p:spPr>
        <p:txBody>
          <a:bodyPr lIns="91375" tIns="45675" rIns="91375" bIns="45675" anchor="t" anchorCtr="0">
            <a:noAutofit/>
          </a:bodyPr>
          <a:lstStyle/>
          <a:p>
            <a:pPr algn="just"/>
            <a:r>
              <a:rPr lang="pt-BR" sz="4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introdução deve ser concisa, apresentando o contexto do trabalho, as motivações e a sua importância para a sociedade, para a área de estudo ou para o público-alvo.</a:t>
            </a:r>
            <a:endParaRPr lang="pt-BR" sz="4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102">
            <a:extLst>
              <a:ext uri="{FF2B5EF4-FFF2-40B4-BE49-F238E27FC236}">
                <a16:creationId xmlns:a16="http://schemas.microsoft.com/office/drawing/2014/main" id="{2641C56C-3906-7FD3-AA01-5322FEE2EC0A}"/>
              </a:ext>
            </a:extLst>
          </p:cNvPr>
          <p:cNvSpPr txBox="1"/>
          <p:nvPr/>
        </p:nvSpPr>
        <p:spPr>
          <a:xfrm>
            <a:off x="988129" y="20955317"/>
            <a:ext cx="14760000" cy="2031326"/>
          </a:xfrm>
          <a:prstGeom prst="rect">
            <a:avLst/>
          </a:prstGeom>
          <a:noFill/>
          <a:ln>
            <a:noFill/>
          </a:ln>
        </p:spPr>
        <p:txBody>
          <a:bodyPr lIns="91375" tIns="45675" rIns="91375" bIns="45675" anchor="t" anchorCtr="0">
            <a:noAutofit/>
          </a:bodyPr>
          <a:lstStyle/>
          <a:p>
            <a:pPr algn="just"/>
            <a:r>
              <a:rPr lang="pt-BR" sz="4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Descrição dos métodos do trabalho, as etapas de execução, a organização da equipe, os materiais utilizados, etc.</a:t>
            </a:r>
            <a:endParaRPr lang="pt-BR" sz="4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07">
            <a:extLst>
              <a:ext uri="{FF2B5EF4-FFF2-40B4-BE49-F238E27FC236}">
                <a16:creationId xmlns:a16="http://schemas.microsoft.com/office/drawing/2014/main" id="{B8BDBC79-FBBA-5CF3-1844-EA70ED6F8437}"/>
              </a:ext>
            </a:extLst>
          </p:cNvPr>
          <p:cNvSpPr/>
          <p:nvPr/>
        </p:nvSpPr>
        <p:spPr>
          <a:xfrm>
            <a:off x="16645780" y="29365186"/>
            <a:ext cx="14760000" cy="1080000"/>
          </a:xfrm>
          <a:prstGeom prst="rect">
            <a:avLst/>
          </a:prstGeom>
          <a:solidFill>
            <a:srgbClr val="A08A64"/>
          </a:solidFill>
          <a:ln w="25400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-US" sz="5000" b="1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REFERÊNCIAS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E1FBC0DF-0602-870B-1DD1-05FE0C295834}"/>
              </a:ext>
            </a:extLst>
          </p:cNvPr>
          <p:cNvSpPr/>
          <p:nvPr/>
        </p:nvSpPr>
        <p:spPr>
          <a:xfrm>
            <a:off x="0" y="42348573"/>
            <a:ext cx="32399288" cy="852066"/>
          </a:xfrm>
          <a:prstGeom prst="rect">
            <a:avLst/>
          </a:prstGeom>
          <a:solidFill>
            <a:srgbClr val="A08A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72182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130</TotalTime>
  <Words>219</Words>
  <Application>Microsoft Office PowerPoint</Application>
  <PresentationFormat>Personalizar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Daniela</dc:creator>
  <cp:lastModifiedBy>Daniela</cp:lastModifiedBy>
  <cp:revision>2</cp:revision>
  <dcterms:created xsi:type="dcterms:W3CDTF">2024-08-08T15:59:14Z</dcterms:created>
  <dcterms:modified xsi:type="dcterms:W3CDTF">2024-08-08T18:33:30Z</dcterms:modified>
</cp:coreProperties>
</file>